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gFDOEY49v6KW9iC7JYzAd1jVNc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50e17a54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1450e17a54b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fbedf98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3fbedf981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e3e68fa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10e3e68fab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de884e824_0_6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gfde884e824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8" name="Google Shape;128;gfde884e824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50e17a54b_0_2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g1450e17a54b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1" name="Google Shape;141;g1450e17a54b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f933e15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Software company-&gt; Sql injection attack </a:t>
            </a:r>
            <a:endParaRPr/>
          </a:p>
        </p:txBody>
      </p:sp>
      <p:sp>
        <p:nvSpPr>
          <p:cNvPr id="153" name="Google Shape;153;g13f933e15c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2cd06712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112cd06712c_0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de884e82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fde884e824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50e17a54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1450e17a54b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" name="Google Shape;45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8"/>
          <p:cNvSpPr/>
          <p:nvPr/>
        </p:nvSpPr>
        <p:spPr>
          <a:xfrm>
            <a:off x="9" y="-962172"/>
            <a:ext cx="9233805" cy="6330149"/>
          </a:xfrm>
          <a:custGeom>
            <a:rect b="b" l="l" r="r" t="t"/>
            <a:pathLst>
              <a:path extrusionOk="0" h="72886" w="106319">
                <a:moveTo>
                  <a:pt x="98047" y="17578"/>
                </a:moveTo>
                <a:cubicBezTo>
                  <a:pt x="90726" y="25294"/>
                  <a:pt x="78229" y="26537"/>
                  <a:pt x="85120" y="17578"/>
                </a:cubicBezTo>
                <a:cubicBezTo>
                  <a:pt x="89094" y="12414"/>
                  <a:pt x="90660" y="5194"/>
                  <a:pt x="91276" y="1"/>
                </a:cubicBezTo>
                <a:lnTo>
                  <a:pt x="0" y="1"/>
                </a:lnTo>
                <a:lnTo>
                  <a:pt x="0" y="64267"/>
                </a:lnTo>
                <a:cubicBezTo>
                  <a:pt x="1853" y="61996"/>
                  <a:pt x="5128" y="58082"/>
                  <a:pt x="7238" y="50485"/>
                </a:cubicBezTo>
                <a:cubicBezTo>
                  <a:pt x="12754" y="30673"/>
                  <a:pt x="28951" y="29985"/>
                  <a:pt x="35083" y="37217"/>
                </a:cubicBezTo>
                <a:cubicBezTo>
                  <a:pt x="41980" y="45357"/>
                  <a:pt x="33105" y="66114"/>
                  <a:pt x="48531" y="72886"/>
                </a:cubicBezTo>
                <a:lnTo>
                  <a:pt x="106319" y="72886"/>
                </a:lnTo>
                <a:lnTo>
                  <a:pt x="106319" y="1"/>
                </a:lnTo>
                <a:lnTo>
                  <a:pt x="105877" y="1"/>
                </a:lnTo>
                <a:cubicBezTo>
                  <a:pt x="105106" y="4399"/>
                  <a:pt x="103086" y="12271"/>
                  <a:pt x="98047" y="17578"/>
                </a:cubicBezTo>
                <a:close/>
              </a:path>
            </a:pathLst>
          </a:custGeom>
          <a:gradFill>
            <a:gsLst>
              <a:gs pos="0">
                <a:srgbClr val="FFFEFE"/>
              </a:gs>
              <a:gs pos="65000">
                <a:srgbClr val="ECECEC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  <a:effectLst>
            <a:outerShdw blurRad="57150" rotWithShape="0" algn="bl" dist="19050">
              <a:srgbClr val="B7B7B7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38"/>
          <p:cNvGrpSpPr/>
          <p:nvPr/>
        </p:nvGrpSpPr>
        <p:grpSpPr>
          <a:xfrm>
            <a:off x="3247824" y="-408375"/>
            <a:ext cx="5985963" cy="5776828"/>
            <a:chOff x="2407800" y="3054100"/>
            <a:chExt cx="1723075" cy="1662875"/>
          </a:xfrm>
        </p:grpSpPr>
        <p:sp>
          <p:nvSpPr>
            <p:cNvPr id="67" name="Google Shape;67;p38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  <a:lnTo>
                    <a:pt x="68923" y="66509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5400000" dist="19050">
                <a:srgbClr val="999999">
                  <a:alpha val="4666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8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  <a:lnTo>
                    <a:pt x="61841" y="54107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10800000" dist="19050">
                <a:srgbClr val="B7B7B7">
                  <a:alpha val="4313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8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  <a:lnTo>
                    <a:pt x="53247" y="4290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10800000" dist="19050">
                <a:srgbClr val="B7B7B7">
                  <a:alpha val="4313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8"/>
            <p:cNvSpPr/>
            <p:nvPr/>
          </p:nvSpPr>
          <p:spPr>
            <a:xfrm>
              <a:off x="2799700" y="3644300"/>
              <a:ext cx="1331175" cy="1072525"/>
            </a:xfrm>
            <a:custGeom>
              <a:rect b="b" l="l" r="r" t="t"/>
              <a:pathLst>
                <a:path extrusionOk="0" fill="none" h="42901" w="53247">
                  <a:moveTo>
                    <a:pt x="53247" y="0"/>
                  </a:moveTo>
                  <a:cubicBezTo>
                    <a:pt x="53247" y="0"/>
                    <a:pt x="49625" y="4363"/>
                    <a:pt x="32568" y="5021"/>
                  </a:cubicBezTo>
                  <a:cubicBezTo>
                    <a:pt x="15510" y="5684"/>
                    <a:pt x="3790" y="6270"/>
                    <a:pt x="1895" y="19502"/>
                  </a:cubicBezTo>
                  <a:cubicBezTo>
                    <a:pt x="1" y="32734"/>
                    <a:pt x="10687" y="42901"/>
                    <a:pt x="10687" y="4290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8"/>
            <p:cNvSpPr/>
            <p:nvPr/>
          </p:nvSpPr>
          <p:spPr>
            <a:xfrm>
              <a:off x="2584850" y="3364300"/>
              <a:ext cx="1546025" cy="1352675"/>
            </a:xfrm>
            <a:custGeom>
              <a:rect b="b" l="l" r="r" t="t"/>
              <a:pathLst>
                <a:path extrusionOk="0" fill="none" h="54107" w="61841">
                  <a:moveTo>
                    <a:pt x="61841" y="0"/>
                  </a:moveTo>
                  <a:cubicBezTo>
                    <a:pt x="61841" y="0"/>
                    <a:pt x="58566" y="8439"/>
                    <a:pt x="40815" y="11888"/>
                  </a:cubicBezTo>
                  <a:cubicBezTo>
                    <a:pt x="23070" y="15336"/>
                    <a:pt x="7943" y="12426"/>
                    <a:pt x="4118" y="27050"/>
                  </a:cubicBezTo>
                  <a:cubicBezTo>
                    <a:pt x="0" y="42781"/>
                    <a:pt x="17554" y="54107"/>
                    <a:pt x="17554" y="54107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8"/>
            <p:cNvSpPr/>
            <p:nvPr/>
          </p:nvSpPr>
          <p:spPr>
            <a:xfrm>
              <a:off x="2407800" y="3054100"/>
              <a:ext cx="1723075" cy="1662725"/>
            </a:xfrm>
            <a:custGeom>
              <a:rect b="b" l="l" r="r" t="t"/>
              <a:pathLst>
                <a:path extrusionOk="0" fill="none" h="66509" w="68923">
                  <a:moveTo>
                    <a:pt x="68923" y="1"/>
                  </a:moveTo>
                  <a:cubicBezTo>
                    <a:pt x="68923" y="1"/>
                    <a:pt x="66682" y="14476"/>
                    <a:pt x="52039" y="20507"/>
                  </a:cubicBezTo>
                  <a:cubicBezTo>
                    <a:pt x="37396" y="26537"/>
                    <a:pt x="26877" y="21194"/>
                    <a:pt x="16543" y="24296"/>
                  </a:cubicBezTo>
                  <a:cubicBezTo>
                    <a:pt x="6204" y="27398"/>
                    <a:pt x="0" y="40839"/>
                    <a:pt x="6204" y="52900"/>
                  </a:cubicBezTo>
                  <a:cubicBezTo>
                    <a:pt x="12408" y="64961"/>
                    <a:pt x="24642" y="66509"/>
                    <a:pt x="24642" y="66509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38"/>
          <p:cNvGrpSpPr/>
          <p:nvPr/>
        </p:nvGrpSpPr>
        <p:grpSpPr>
          <a:xfrm>
            <a:off x="-17" y="-962218"/>
            <a:ext cx="7767430" cy="4298033"/>
            <a:chOff x="1472900" y="2894675"/>
            <a:chExt cx="2235875" cy="1237200"/>
          </a:xfrm>
        </p:grpSpPr>
        <p:sp>
          <p:nvSpPr>
            <p:cNvPr id="74" name="Google Shape;74;p38"/>
            <p:cNvSpPr/>
            <p:nvPr/>
          </p:nvSpPr>
          <p:spPr>
            <a:xfrm>
              <a:off x="1472900" y="2894675"/>
              <a:ext cx="2235875" cy="1237200"/>
            </a:xfrm>
            <a:custGeom>
              <a:rect b="b" l="l" r="r" t="t"/>
              <a:pathLst>
                <a:path extrusionOk="0" h="49488" w="89435">
                  <a:moveTo>
                    <a:pt x="0" y="49487"/>
                  </a:moveTo>
                  <a:cubicBezTo>
                    <a:pt x="0" y="49487"/>
                    <a:pt x="4190" y="33691"/>
                    <a:pt x="19992" y="27224"/>
                  </a:cubicBezTo>
                  <a:cubicBezTo>
                    <a:pt x="38944" y="19473"/>
                    <a:pt x="46331" y="28665"/>
                    <a:pt x="65827" y="23608"/>
                  </a:cubicBezTo>
                  <a:cubicBezTo>
                    <a:pt x="85317" y="18546"/>
                    <a:pt x="89435" y="1"/>
                    <a:pt x="89435" y="1"/>
                  </a:cubicBezTo>
                  <a:lnTo>
                    <a:pt x="6" y="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8820000" dist="19050">
                <a:srgbClr val="B7B7B7">
                  <a:alpha val="46666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8"/>
            <p:cNvSpPr/>
            <p:nvPr/>
          </p:nvSpPr>
          <p:spPr>
            <a:xfrm>
              <a:off x="1472900" y="2894675"/>
              <a:ext cx="1990250" cy="1016650"/>
            </a:xfrm>
            <a:custGeom>
              <a:rect b="b" l="l" r="r" t="t"/>
              <a:pathLst>
                <a:path extrusionOk="0" h="40666" w="79610">
                  <a:moveTo>
                    <a:pt x="0" y="40666"/>
                  </a:moveTo>
                  <a:cubicBezTo>
                    <a:pt x="0" y="40666"/>
                    <a:pt x="2743" y="28975"/>
                    <a:pt x="17410" y="23608"/>
                  </a:cubicBezTo>
                  <a:cubicBezTo>
                    <a:pt x="31109" y="18594"/>
                    <a:pt x="41508" y="24887"/>
                    <a:pt x="59342" y="20261"/>
                  </a:cubicBezTo>
                  <a:cubicBezTo>
                    <a:pt x="77177" y="15630"/>
                    <a:pt x="79609" y="1"/>
                    <a:pt x="79609" y="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6600000" dist="19050">
                <a:srgbClr val="B7B7B7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8"/>
            <p:cNvSpPr/>
            <p:nvPr/>
          </p:nvSpPr>
          <p:spPr>
            <a:xfrm>
              <a:off x="1472900" y="2894675"/>
              <a:ext cx="1754175" cy="766825"/>
            </a:xfrm>
            <a:custGeom>
              <a:rect b="b" l="l" r="r" t="t"/>
              <a:pathLst>
                <a:path extrusionOk="0" h="30673" w="70167">
                  <a:moveTo>
                    <a:pt x="0" y="30673"/>
                  </a:moveTo>
                  <a:cubicBezTo>
                    <a:pt x="0" y="30673"/>
                    <a:pt x="4136" y="22228"/>
                    <a:pt x="16436" y="18953"/>
                  </a:cubicBezTo>
                  <a:cubicBezTo>
                    <a:pt x="28443" y="15761"/>
                    <a:pt x="35352" y="21194"/>
                    <a:pt x="50539" y="17255"/>
                  </a:cubicBezTo>
                  <a:cubicBezTo>
                    <a:pt x="65725" y="13311"/>
                    <a:pt x="70166" y="1"/>
                    <a:pt x="70166" y="1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  <a:effectLst>
              <a:outerShdw blurRad="57150" rotWithShape="0" algn="bl" dir="2580000" dist="19050">
                <a:srgbClr val="D9D9D9">
                  <a:alpha val="4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8"/>
            <p:cNvSpPr/>
            <p:nvPr/>
          </p:nvSpPr>
          <p:spPr>
            <a:xfrm>
              <a:off x="1472900" y="2894675"/>
              <a:ext cx="1754175" cy="766825"/>
            </a:xfrm>
            <a:custGeom>
              <a:rect b="b" l="l" r="r" t="t"/>
              <a:pathLst>
                <a:path extrusionOk="0" fill="none" h="30673" w="70167">
                  <a:moveTo>
                    <a:pt x="0" y="30673"/>
                  </a:moveTo>
                  <a:cubicBezTo>
                    <a:pt x="0" y="30673"/>
                    <a:pt x="4136" y="22228"/>
                    <a:pt x="16436" y="18953"/>
                  </a:cubicBezTo>
                  <a:cubicBezTo>
                    <a:pt x="28443" y="15761"/>
                    <a:pt x="35352" y="21194"/>
                    <a:pt x="50539" y="17255"/>
                  </a:cubicBezTo>
                  <a:cubicBezTo>
                    <a:pt x="65725" y="13311"/>
                    <a:pt x="70166" y="1"/>
                    <a:pt x="70166" y="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8"/>
            <p:cNvSpPr/>
            <p:nvPr/>
          </p:nvSpPr>
          <p:spPr>
            <a:xfrm>
              <a:off x="1472900" y="2894675"/>
              <a:ext cx="1990250" cy="1016650"/>
            </a:xfrm>
            <a:custGeom>
              <a:rect b="b" l="l" r="r" t="t"/>
              <a:pathLst>
                <a:path extrusionOk="0" fill="none" h="40666" w="79610">
                  <a:moveTo>
                    <a:pt x="0" y="40666"/>
                  </a:moveTo>
                  <a:cubicBezTo>
                    <a:pt x="0" y="40666"/>
                    <a:pt x="2743" y="28975"/>
                    <a:pt x="17410" y="23608"/>
                  </a:cubicBezTo>
                  <a:cubicBezTo>
                    <a:pt x="31109" y="18594"/>
                    <a:pt x="41508" y="24887"/>
                    <a:pt x="59342" y="20261"/>
                  </a:cubicBezTo>
                  <a:cubicBezTo>
                    <a:pt x="77177" y="15630"/>
                    <a:pt x="79609" y="1"/>
                    <a:pt x="79609" y="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8"/>
            <p:cNvSpPr/>
            <p:nvPr/>
          </p:nvSpPr>
          <p:spPr>
            <a:xfrm>
              <a:off x="1472900" y="2894675"/>
              <a:ext cx="2235875" cy="1237200"/>
            </a:xfrm>
            <a:custGeom>
              <a:rect b="b" l="l" r="r" t="t"/>
              <a:pathLst>
                <a:path extrusionOk="0" fill="none" h="49488" w="89435">
                  <a:moveTo>
                    <a:pt x="0" y="49487"/>
                  </a:moveTo>
                  <a:cubicBezTo>
                    <a:pt x="0" y="49487"/>
                    <a:pt x="4190" y="33691"/>
                    <a:pt x="19992" y="27224"/>
                  </a:cubicBezTo>
                  <a:cubicBezTo>
                    <a:pt x="38944" y="19473"/>
                    <a:pt x="46331" y="28665"/>
                    <a:pt x="65827" y="23608"/>
                  </a:cubicBezTo>
                  <a:cubicBezTo>
                    <a:pt x="85317" y="18546"/>
                    <a:pt x="89435" y="1"/>
                    <a:pt x="89435" y="1"/>
                  </a:cubicBezTo>
                </a:path>
              </a:pathLst>
            </a:custGeom>
            <a:gradFill>
              <a:gsLst>
                <a:gs pos="0">
                  <a:srgbClr val="FFFEFE"/>
                </a:gs>
                <a:gs pos="65000">
                  <a:srgbClr val="ECECEC"/>
                </a:gs>
                <a:gs pos="100000">
                  <a:schemeClr val="accent3"/>
                </a:gs>
              </a:gsLst>
              <a:lin ang="5400700" scaled="0"/>
            </a:gradFill>
            <a:ln cap="flat" cmpd="sng" w="9525">
              <a:solidFill>
                <a:srgbClr val="FFFFFF"/>
              </a:solidFill>
              <a:prstDash val="solid"/>
              <a:miter lim="597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38"/>
          <p:cNvSpPr/>
          <p:nvPr/>
        </p:nvSpPr>
        <p:spPr>
          <a:xfrm>
            <a:off x="720000" y="995250"/>
            <a:ext cx="3706500" cy="3153000"/>
          </a:xfrm>
          <a:prstGeom prst="roundRect">
            <a:avLst>
              <a:gd fmla="val 8467" name="adj"/>
            </a:avLst>
          </a:prstGeom>
          <a:solidFill>
            <a:schemeClr val="lt2"/>
          </a:solidFill>
          <a:ln>
            <a:noFill/>
          </a:ln>
          <a:effectLst>
            <a:outerShdw blurRad="185738" rotWithShape="0" algn="bl" dir="6120000" dist="66675">
              <a:srgbClr val="999999">
                <a:alpha val="5372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8"/>
          <p:cNvSpPr txBox="1"/>
          <p:nvPr>
            <p:ph type="title"/>
          </p:nvPr>
        </p:nvSpPr>
        <p:spPr>
          <a:xfrm>
            <a:off x="1169275" y="1377288"/>
            <a:ext cx="2808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38"/>
          <p:cNvSpPr txBox="1"/>
          <p:nvPr>
            <p:ph idx="1" type="subTitle"/>
          </p:nvPr>
        </p:nvSpPr>
        <p:spPr>
          <a:xfrm>
            <a:off x="1169275" y="1948813"/>
            <a:ext cx="2808000" cy="18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Subtitle">
  <p:cSld name="Title-Sub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9"/>
          <p:cNvSpPr txBox="1"/>
          <p:nvPr>
            <p:ph idx="1" type="body"/>
          </p:nvPr>
        </p:nvSpPr>
        <p:spPr>
          <a:xfrm>
            <a:off x="387819" y="730530"/>
            <a:ext cx="83685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39"/>
          <p:cNvSpPr txBox="1"/>
          <p:nvPr>
            <p:ph type="title"/>
          </p:nvPr>
        </p:nvSpPr>
        <p:spPr>
          <a:xfrm>
            <a:off x="387819" y="282611"/>
            <a:ext cx="8368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87" name="Google Shape;8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001.png" id="89" name="Google Shape;8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002.png" id="90" name="Google Shape;90;p40"/>
          <p:cNvPicPr preferRelativeResize="0"/>
          <p:nvPr/>
        </p:nvPicPr>
        <p:blipFill rotWithShape="1">
          <a:blip r:embed="rId3">
            <a:alphaModFix/>
          </a:blip>
          <a:srcRect b="5453" l="0" r="31878" t="73562"/>
          <a:stretch/>
        </p:blipFill>
        <p:spPr>
          <a:xfrm>
            <a:off x="0" y="3783725"/>
            <a:ext cx="6228185" cy="1079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002.png" id="91" name="Google Shape;91;p40"/>
          <p:cNvPicPr preferRelativeResize="0"/>
          <p:nvPr/>
        </p:nvPicPr>
        <p:blipFill rotWithShape="1">
          <a:blip r:embed="rId3">
            <a:alphaModFix/>
          </a:blip>
          <a:srcRect b="5455" l="68112" r="0" t="0"/>
          <a:stretch/>
        </p:blipFill>
        <p:spPr>
          <a:xfrm>
            <a:off x="6228184" y="0"/>
            <a:ext cx="2915815" cy="486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" name="Google Shape;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12cd06712c_0_1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g112cd06712c_0_1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" name="Google Shape;25;g112cd06712c_0_1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g112cd06712c_0_1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g112cd06712c_0_1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f59b91e696_0_41"/>
          <p:cNvSpPr txBox="1"/>
          <p:nvPr>
            <p:ph type="title"/>
          </p:nvPr>
        </p:nvSpPr>
        <p:spPr>
          <a:xfrm>
            <a:off x="967739" y="-11430"/>
            <a:ext cx="72009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600">
                <a:solidFill>
                  <a:srgbClr val="2B7B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gf59b91e696_0_41"/>
          <p:cNvSpPr txBox="1"/>
          <p:nvPr>
            <p:ph idx="1" type="body"/>
          </p:nvPr>
        </p:nvSpPr>
        <p:spPr>
          <a:xfrm>
            <a:off x="628650" y="1038987"/>
            <a:ext cx="51441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2400">
                <a:solidFill>
                  <a:srgbClr val="5858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f59b91e696_0_41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gf59b91e696_0_4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gf59b91e696_0_41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140500"/>
            <a:ext cx="9204000" cy="46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685791" y="1525345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b="1"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Unwrapping the Gift: Benefits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b="1"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Computer Technology</a:t>
            </a:r>
            <a:endParaRPr b="1" sz="3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b="1" i="0" lang="en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Lecture </a:t>
            </a:r>
            <a:r>
              <a:rPr b="1" lang="en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2584725" y="3146550"/>
            <a:ext cx="41439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Syada Tasmia Alvi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Lecturer, Dept.of CSE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Daffodil International University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50e17a54b_0_4"/>
          <p:cNvSpPr txBox="1"/>
          <p:nvPr>
            <p:ph type="title"/>
          </p:nvPr>
        </p:nvSpPr>
        <p:spPr>
          <a:xfrm>
            <a:off x="311700" y="62600"/>
            <a:ext cx="7692900" cy="52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Benefits in fighting crime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1450e17a54b_0_4"/>
          <p:cNvSpPr txBox="1"/>
          <p:nvPr>
            <p:ph idx="12" type="sldNum"/>
          </p:nvPr>
        </p:nvSpPr>
        <p:spPr>
          <a:xfrm>
            <a:off x="8137676" y="4583922"/>
            <a:ext cx="469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g1450e17a54b_0_4"/>
          <p:cNvSpPr/>
          <p:nvPr/>
        </p:nvSpPr>
        <p:spPr>
          <a:xfrm>
            <a:off x="5400675" y="2035975"/>
            <a:ext cx="760800" cy="12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450e17a54b_0_4"/>
          <p:cNvSpPr txBox="1"/>
          <p:nvPr/>
        </p:nvSpPr>
        <p:spPr>
          <a:xfrm>
            <a:off x="622025" y="1033825"/>
            <a:ext cx="77763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Improved crime reporting (e.g. information about stolen art may be posted)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 Faster search of arrest records and fingerprint files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Remote access to records and reports (e.g., from patrol cars)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Fingerprint matching has become easier with the introduction of there computer networks and databases. This task, as well as others, have become less time consuming and less painstaking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Access to numerous databases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Improved monitoring and surveillance equipment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fbedf9817_1_0"/>
          <p:cNvSpPr txBox="1"/>
          <p:nvPr>
            <p:ph idx="12" type="sldNum"/>
          </p:nvPr>
        </p:nvSpPr>
        <p:spPr>
          <a:xfrm>
            <a:off x="8137676" y="4583922"/>
            <a:ext cx="469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g13fbedf9817_1_0"/>
          <p:cNvSpPr/>
          <p:nvPr/>
        </p:nvSpPr>
        <p:spPr>
          <a:xfrm>
            <a:off x="5400675" y="2035975"/>
            <a:ext cx="760800" cy="12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3fbedf9817_1_0"/>
          <p:cNvSpPr/>
          <p:nvPr/>
        </p:nvSpPr>
        <p:spPr>
          <a:xfrm>
            <a:off x="1176600" y="1740525"/>
            <a:ext cx="6790800" cy="153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" sz="3900">
                <a:solidFill>
                  <a:schemeClr val="accent3"/>
                </a:solidFill>
              </a:rPr>
              <a:t>Thank You</a:t>
            </a:r>
            <a:endParaRPr b="1" sz="39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"/>
          <p:cNvSpPr txBox="1"/>
          <p:nvPr>
            <p:ph type="title"/>
          </p:nvPr>
        </p:nvSpPr>
        <p:spPr>
          <a:xfrm>
            <a:off x="311700" y="62600"/>
            <a:ext cx="8520600" cy="95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 Ubiquity of Computers and the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Rapid Pace of Change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8137676" y="4583922"/>
            <a:ext cx="469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9"/>
          <p:cNvSpPr txBox="1"/>
          <p:nvPr/>
        </p:nvSpPr>
        <p:spPr>
          <a:xfrm>
            <a:off x="311700" y="1918150"/>
            <a:ext cx="4254000" cy="2260800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You have if you used…</a:t>
            </a:r>
            <a:endParaRPr sz="20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228600" lvl="2" marL="685800" rtl="0" algn="l">
              <a:spcBef>
                <a:spcPts val="32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Palatino"/>
              <a:buChar char="•"/>
            </a:pPr>
            <a:r>
              <a:rPr lang="en" sz="1600">
                <a:solidFill>
                  <a:srgbClr val="1155CC"/>
                </a:solidFill>
                <a:latin typeface="Palatino"/>
                <a:ea typeface="Palatino"/>
                <a:cs typeface="Palatino"/>
                <a:sym typeface="Palatino"/>
              </a:rPr>
              <a:t>an ATM,</a:t>
            </a:r>
            <a:endParaRPr sz="1600">
              <a:solidFill>
                <a:srgbClr val="1155C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228600" lvl="2" marL="685800" rtl="0" algn="l">
              <a:spcBef>
                <a:spcPts val="32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Palatino"/>
              <a:buChar char="•"/>
            </a:pPr>
            <a:r>
              <a:rPr lang="en" sz="1600">
                <a:solidFill>
                  <a:srgbClr val="1155CC"/>
                </a:solidFill>
                <a:latin typeface="Palatino"/>
                <a:ea typeface="Palatino"/>
                <a:cs typeface="Palatino"/>
                <a:sym typeface="Palatino"/>
              </a:rPr>
              <a:t>a cell phone,</a:t>
            </a:r>
            <a:endParaRPr sz="1600">
              <a:solidFill>
                <a:srgbClr val="1155C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228600" lvl="2" marL="685800" rtl="0" algn="l">
              <a:spcBef>
                <a:spcPts val="32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Palatino"/>
              <a:buChar char="•"/>
            </a:pPr>
            <a:r>
              <a:rPr lang="en" sz="1600">
                <a:solidFill>
                  <a:srgbClr val="1155CC"/>
                </a:solidFill>
                <a:latin typeface="Palatino"/>
                <a:ea typeface="Palatino"/>
                <a:cs typeface="Palatino"/>
                <a:sym typeface="Palatino"/>
              </a:rPr>
              <a:t>music player (iPod)</a:t>
            </a:r>
            <a:endParaRPr sz="1600">
              <a:solidFill>
                <a:srgbClr val="1155C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228600" lvl="2" marL="685800" rtl="0" algn="l">
              <a:spcBef>
                <a:spcPts val="32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Palatino"/>
              <a:buChar char="•"/>
            </a:pPr>
            <a:r>
              <a:rPr lang="en" sz="1600">
                <a:solidFill>
                  <a:srgbClr val="1155CC"/>
                </a:solidFill>
                <a:latin typeface="Palatino"/>
                <a:ea typeface="Palatino"/>
                <a:cs typeface="Palatino"/>
                <a:sym typeface="Palatino"/>
              </a:rPr>
              <a:t>a modern appliance, or</a:t>
            </a:r>
            <a:endParaRPr sz="1600">
              <a:solidFill>
                <a:srgbClr val="1155C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228600" lvl="2" marL="685800" rtl="0" algn="l">
              <a:spcBef>
                <a:spcPts val="320"/>
              </a:spcBef>
              <a:spcAft>
                <a:spcPts val="0"/>
              </a:spcAft>
              <a:buClr>
                <a:srgbClr val="1155CC"/>
              </a:buClr>
              <a:buSzPts val="1600"/>
              <a:buFont typeface="Palatino"/>
              <a:buChar char="•"/>
            </a:pPr>
            <a:r>
              <a:rPr lang="en" sz="1600">
                <a:solidFill>
                  <a:srgbClr val="1155CC"/>
                </a:solidFill>
                <a:latin typeface="Palatino"/>
                <a:ea typeface="Palatino"/>
                <a:cs typeface="Palatino"/>
                <a:sym typeface="Palatino"/>
              </a:rPr>
              <a:t>an electronic device.</a:t>
            </a:r>
            <a:endParaRPr sz="1600">
              <a:solidFill>
                <a:srgbClr val="1155CC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7" name="Google Shape;107;p9"/>
          <p:cNvSpPr txBox="1"/>
          <p:nvPr/>
        </p:nvSpPr>
        <p:spPr>
          <a:xfrm>
            <a:off x="478650" y="1103700"/>
            <a:ext cx="81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993300"/>
                </a:solidFill>
                <a:latin typeface="Palatino"/>
                <a:ea typeface="Palatino"/>
                <a:cs typeface="Palatino"/>
                <a:sym typeface="Palatino"/>
              </a:rPr>
              <a:t>Have you used a computer today?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925" y="1871700"/>
            <a:ext cx="3418500" cy="243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e3e68fabc_0_0"/>
          <p:cNvSpPr txBox="1"/>
          <p:nvPr>
            <p:ph type="title"/>
          </p:nvPr>
        </p:nvSpPr>
        <p:spPr>
          <a:xfrm>
            <a:off x="857250" y="62600"/>
            <a:ext cx="6933000" cy="52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Negative impacts of new technology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10e3e68fabc_0_0"/>
          <p:cNvSpPr txBox="1"/>
          <p:nvPr>
            <p:ph idx="12" type="sldNum"/>
          </p:nvPr>
        </p:nvSpPr>
        <p:spPr>
          <a:xfrm>
            <a:off x="8137676" y="4583922"/>
            <a:ext cx="469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g10e3e68fab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50" y="3344525"/>
            <a:ext cx="4256124" cy="15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0e3e68fab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75" y="977525"/>
            <a:ext cx="1806300" cy="180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g10e3e68fab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600" y="897275"/>
            <a:ext cx="2646300" cy="196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8" name="Google Shape;118;g10e3e68fabc_0_0"/>
          <p:cNvSpPr txBox="1"/>
          <p:nvPr/>
        </p:nvSpPr>
        <p:spPr>
          <a:xfrm>
            <a:off x="1410300" y="4520775"/>
            <a:ext cx="14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Alienation</a:t>
            </a:r>
            <a:endParaRPr b="1"/>
          </a:p>
        </p:txBody>
      </p:sp>
      <p:sp>
        <p:nvSpPr>
          <p:cNvPr id="119" name="Google Shape;119;g10e3e68fabc_0_0"/>
          <p:cNvSpPr txBox="1"/>
          <p:nvPr/>
        </p:nvSpPr>
        <p:spPr>
          <a:xfrm>
            <a:off x="567775" y="2864075"/>
            <a:ext cx="16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Unemployment</a:t>
            </a:r>
            <a:endParaRPr b="1"/>
          </a:p>
        </p:txBody>
      </p:sp>
      <p:sp>
        <p:nvSpPr>
          <p:cNvPr id="120" name="Google Shape;120;g10e3e68fabc_0_0"/>
          <p:cNvSpPr txBox="1"/>
          <p:nvPr/>
        </p:nvSpPr>
        <p:spPr>
          <a:xfrm>
            <a:off x="2486025" y="2864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Poor customer service</a:t>
            </a:r>
            <a:endParaRPr b="1"/>
          </a:p>
        </p:txBody>
      </p:sp>
      <p:pic>
        <p:nvPicPr>
          <p:cNvPr id="121" name="Google Shape;121;g10e3e68fab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8763" y="817025"/>
            <a:ext cx="3146894" cy="19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0e3e68fabc_0_0"/>
          <p:cNvSpPr txBox="1"/>
          <p:nvPr/>
        </p:nvSpPr>
        <p:spPr>
          <a:xfrm>
            <a:off x="5777675" y="2783825"/>
            <a:ext cx="20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Crime</a:t>
            </a:r>
            <a:endParaRPr b="1"/>
          </a:p>
        </p:txBody>
      </p:sp>
      <p:pic>
        <p:nvPicPr>
          <p:cNvPr id="123" name="Google Shape;123;g10e3e68fab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1050" y="3184029"/>
            <a:ext cx="2160524" cy="14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0e3e68fabc_0_0"/>
          <p:cNvSpPr txBox="1"/>
          <p:nvPr/>
        </p:nvSpPr>
        <p:spPr>
          <a:xfrm>
            <a:off x="5486025" y="4616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Loss of Privacy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de884e824_0_65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3600"/>
              <a:buFont typeface="Palatino"/>
              <a:buNone/>
            </a:pPr>
            <a:br>
              <a:rPr b="0" i="0" lang="en" sz="3600" u="none">
                <a:solidFill>
                  <a:srgbClr val="6600CC"/>
                </a:solidFill>
                <a:latin typeface="Palatino"/>
                <a:ea typeface="Palatino"/>
                <a:cs typeface="Palatino"/>
                <a:sym typeface="Palatino"/>
              </a:rPr>
            </a:br>
            <a:endParaRPr/>
          </a:p>
        </p:txBody>
      </p:sp>
      <p:sp>
        <p:nvSpPr>
          <p:cNvPr id="131" name="Google Shape;131;gfde884e824_0_65"/>
          <p:cNvSpPr txBox="1"/>
          <p:nvPr>
            <p:ph type="title"/>
          </p:nvPr>
        </p:nvSpPr>
        <p:spPr>
          <a:xfrm>
            <a:off x="955475" y="201900"/>
            <a:ext cx="7563600" cy="52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Some Positive Impacts of New Technology: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" name="Google Shape;132;gfde884e824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0" y="1243125"/>
            <a:ext cx="2290800" cy="181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Google Shape;133;gfde884e824_0_65"/>
          <p:cNvSpPr txBox="1"/>
          <p:nvPr/>
        </p:nvSpPr>
        <p:spPr>
          <a:xfrm>
            <a:off x="246450" y="3343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Convenience/ less effort </a:t>
            </a:r>
            <a:endParaRPr/>
          </a:p>
        </p:txBody>
      </p:sp>
      <p:pic>
        <p:nvPicPr>
          <p:cNvPr id="134" name="Google Shape;134;gfde884e824_0_65"/>
          <p:cNvPicPr preferRelativeResize="0"/>
          <p:nvPr/>
        </p:nvPicPr>
        <p:blipFill rotWithShape="1">
          <a:blip r:embed="rId4">
            <a:alphaModFix/>
          </a:blip>
          <a:srcRect b="10781" l="9650" r="5098" t="7911"/>
          <a:stretch/>
        </p:blipFill>
        <p:spPr>
          <a:xfrm>
            <a:off x="2498513" y="1107400"/>
            <a:ext cx="2839624" cy="2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fde884e824_0_65"/>
          <p:cNvPicPr preferRelativeResize="0"/>
          <p:nvPr/>
        </p:nvPicPr>
        <p:blipFill rotWithShape="1">
          <a:blip r:embed="rId5">
            <a:alphaModFix/>
          </a:blip>
          <a:srcRect b="32798" l="55247" r="2668" t="13032"/>
          <a:stretch/>
        </p:blipFill>
        <p:spPr>
          <a:xfrm>
            <a:off x="5428052" y="914500"/>
            <a:ext cx="3229871" cy="234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fde884e824_0_65"/>
          <p:cNvSpPr txBox="1"/>
          <p:nvPr/>
        </p:nvSpPr>
        <p:spPr>
          <a:xfrm>
            <a:off x="2775350" y="3409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types of jobs.</a:t>
            </a:r>
            <a:endParaRPr/>
          </a:p>
        </p:txBody>
      </p:sp>
      <p:sp>
        <p:nvSpPr>
          <p:cNvPr id="137" name="Google Shape;137;gfde884e824_0_65"/>
          <p:cNvSpPr txBox="1"/>
          <p:nvPr/>
        </p:nvSpPr>
        <p:spPr>
          <a:xfrm>
            <a:off x="5657925" y="3409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options for transactions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50e17a54b_0_24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CC"/>
              </a:buClr>
              <a:buSzPts val="3600"/>
              <a:buFont typeface="Palatino"/>
              <a:buNone/>
            </a:pPr>
            <a:br>
              <a:rPr b="0" i="0" lang="en" sz="3600" u="none">
                <a:solidFill>
                  <a:srgbClr val="6600CC"/>
                </a:solidFill>
                <a:latin typeface="Palatino"/>
                <a:ea typeface="Palatino"/>
                <a:cs typeface="Palatino"/>
                <a:sym typeface="Palatino"/>
              </a:rPr>
            </a:br>
            <a:endParaRPr/>
          </a:p>
        </p:txBody>
      </p:sp>
      <p:sp>
        <p:nvSpPr>
          <p:cNvPr id="144" name="Google Shape;144;g1450e17a54b_0_24"/>
          <p:cNvSpPr txBox="1"/>
          <p:nvPr>
            <p:ph type="title"/>
          </p:nvPr>
        </p:nvSpPr>
        <p:spPr>
          <a:xfrm>
            <a:off x="955475" y="201900"/>
            <a:ext cx="7563600" cy="52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Some Positive Impacts of New Technology: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g1450e17a54b_0_24"/>
          <p:cNvSpPr txBox="1"/>
          <p:nvPr/>
        </p:nvSpPr>
        <p:spPr>
          <a:xfrm>
            <a:off x="246450" y="3343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in crime-fighting.</a:t>
            </a:r>
            <a:endParaRPr/>
          </a:p>
        </p:txBody>
      </p:sp>
      <p:sp>
        <p:nvSpPr>
          <p:cNvPr id="146" name="Google Shape;146;g1450e17a54b_0_24"/>
          <p:cNvSpPr txBox="1"/>
          <p:nvPr/>
        </p:nvSpPr>
        <p:spPr>
          <a:xfrm>
            <a:off x="3072000" y="3343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forms of entertainment</a:t>
            </a:r>
            <a:endParaRPr/>
          </a:p>
        </p:txBody>
      </p:sp>
      <p:sp>
        <p:nvSpPr>
          <p:cNvPr id="147" name="Google Shape;147;g1450e17a54b_0_24"/>
          <p:cNvSpPr txBox="1"/>
          <p:nvPr/>
        </p:nvSpPr>
        <p:spPr>
          <a:xfrm>
            <a:off x="5832300" y="3343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ways to communicate</a:t>
            </a:r>
            <a:endParaRPr/>
          </a:p>
        </p:txBody>
      </p:sp>
      <p:pic>
        <p:nvPicPr>
          <p:cNvPr id="148" name="Google Shape;148;g1450e17a54b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00" y="1107400"/>
            <a:ext cx="2252100" cy="208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9" name="Google Shape;149;g1450e17a54b_0_24"/>
          <p:cNvPicPr preferRelativeResize="0"/>
          <p:nvPr/>
        </p:nvPicPr>
        <p:blipFill rotWithShape="1">
          <a:blip r:embed="rId4">
            <a:alphaModFix/>
          </a:blip>
          <a:srcRect b="14026" l="9208" r="8716" t="12498"/>
          <a:stretch/>
        </p:blipFill>
        <p:spPr>
          <a:xfrm>
            <a:off x="2775350" y="1393025"/>
            <a:ext cx="2451805" cy="18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450e17a54b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905" y="1452719"/>
            <a:ext cx="3612045" cy="180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f933e15c4_0_16"/>
          <p:cNvSpPr txBox="1"/>
          <p:nvPr>
            <p:ph type="title"/>
          </p:nvPr>
        </p:nvSpPr>
        <p:spPr>
          <a:xfrm>
            <a:off x="857250" y="62600"/>
            <a:ext cx="6933000" cy="52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Appreciating the Benefits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g13f933e15c4_0_16"/>
          <p:cNvSpPr txBox="1"/>
          <p:nvPr>
            <p:ph idx="12" type="sldNum"/>
          </p:nvPr>
        </p:nvSpPr>
        <p:spPr>
          <a:xfrm>
            <a:off x="8137676" y="4583922"/>
            <a:ext cx="469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g13f933e15c4_0_16"/>
          <p:cNvSpPr txBox="1"/>
          <p:nvPr/>
        </p:nvSpPr>
        <p:spPr>
          <a:xfrm>
            <a:off x="741475" y="786525"/>
            <a:ext cx="8152500" cy="3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1. Benefits computers bring to </a:t>
            </a:r>
            <a:r>
              <a:rPr b="1" lang="en" sz="2000" u="sng">
                <a:solidFill>
                  <a:srgbClr val="A61C00"/>
                </a:solidFill>
              </a:rPr>
              <a:t>communication.</a:t>
            </a:r>
            <a:endParaRPr b="1" sz="2000" u="sng"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2. Benefits computers bring to </a:t>
            </a:r>
            <a:r>
              <a:rPr b="1" lang="en" sz="2000" u="sng">
                <a:solidFill>
                  <a:srgbClr val="980000"/>
                </a:solidFill>
              </a:rPr>
              <a:t>transportation,</a:t>
            </a:r>
            <a:r>
              <a:rPr lang="en" sz="2000"/>
              <a:t> especially within our communities.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3. Benefits computers bring to </a:t>
            </a:r>
            <a:r>
              <a:rPr b="1" lang="en" sz="2000" u="sng">
                <a:solidFill>
                  <a:srgbClr val="980000"/>
                </a:solidFill>
              </a:rPr>
              <a:t>education</a:t>
            </a:r>
            <a:r>
              <a:rPr lang="en" sz="2000"/>
              <a:t> and training as they aid local schools.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4. Benefits of computers in </a:t>
            </a:r>
            <a:r>
              <a:rPr b="1" lang="en" sz="2000" u="sng">
                <a:solidFill>
                  <a:srgbClr val="980000"/>
                </a:solidFill>
              </a:rPr>
              <a:t>fighting crime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5. Benefits computers bring to </a:t>
            </a:r>
            <a:r>
              <a:rPr b="1" lang="en" sz="2000" u="sng">
                <a:solidFill>
                  <a:srgbClr val="980000"/>
                </a:solidFill>
              </a:rPr>
              <a:t>medicine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6. Benefits computers bring to the </a:t>
            </a:r>
            <a:r>
              <a:rPr b="1" lang="en" sz="2000" u="sng">
                <a:solidFill>
                  <a:srgbClr val="980000"/>
                </a:solidFill>
              </a:rPr>
              <a:t>disabled</a:t>
            </a:r>
            <a:r>
              <a:rPr lang="en" sz="2000"/>
              <a:t> in schools and the workplace.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2cd06712c_0_185"/>
          <p:cNvSpPr txBox="1"/>
          <p:nvPr>
            <p:ph type="title"/>
          </p:nvPr>
        </p:nvSpPr>
        <p:spPr>
          <a:xfrm>
            <a:off x="311700" y="62600"/>
            <a:ext cx="7692900" cy="52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Benefits to communication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g112cd06712c_0_185"/>
          <p:cNvSpPr txBox="1"/>
          <p:nvPr>
            <p:ph idx="12" type="sldNum"/>
          </p:nvPr>
        </p:nvSpPr>
        <p:spPr>
          <a:xfrm>
            <a:off x="8137676" y="4583922"/>
            <a:ext cx="469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g112cd06712c_0_185"/>
          <p:cNvSpPr/>
          <p:nvPr/>
        </p:nvSpPr>
        <p:spPr>
          <a:xfrm>
            <a:off x="5400675" y="2035975"/>
            <a:ext cx="760800" cy="12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12cd06712c_0_185"/>
          <p:cNvSpPr txBox="1"/>
          <p:nvPr/>
        </p:nvSpPr>
        <p:spPr>
          <a:xfrm>
            <a:off x="622025" y="1033825"/>
            <a:ext cx="7776300" cy="3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Non-invasive; read at recipients’ convenience .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Time-saving 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Access to immense (often timely) amounts of information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Information on WWW can be in different formats such as text, graphics, video or sound.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Much information on the web is “free” and can be accessed by all.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 Public forums not limited to geographic boundaries 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/>
              <a:t> Traditional boundaries are no obstacle 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More independence - people can do more themselves – 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Remote access available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112cd06712c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326" y="3438"/>
            <a:ext cx="613008" cy="6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de884e824_0_96"/>
          <p:cNvSpPr txBox="1"/>
          <p:nvPr>
            <p:ph type="title"/>
          </p:nvPr>
        </p:nvSpPr>
        <p:spPr>
          <a:xfrm>
            <a:off x="311700" y="62600"/>
            <a:ext cx="7692900" cy="52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Benefits to </a:t>
            </a:r>
            <a:r>
              <a:rPr b="1" lang="en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Transportation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fde884e824_0_96"/>
          <p:cNvSpPr txBox="1"/>
          <p:nvPr>
            <p:ph idx="12" type="sldNum"/>
          </p:nvPr>
        </p:nvSpPr>
        <p:spPr>
          <a:xfrm>
            <a:off x="8137676" y="4583922"/>
            <a:ext cx="469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gfde884e824_0_96"/>
          <p:cNvSpPr/>
          <p:nvPr/>
        </p:nvSpPr>
        <p:spPr>
          <a:xfrm>
            <a:off x="5400675" y="2035975"/>
            <a:ext cx="760800" cy="12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fde884e824_0_96"/>
          <p:cNvSpPr txBox="1"/>
          <p:nvPr/>
        </p:nvSpPr>
        <p:spPr>
          <a:xfrm>
            <a:off x="622025" y="1033825"/>
            <a:ext cx="77763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Navigation : Prevent from getting lost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 </a:t>
            </a:r>
            <a:r>
              <a:rPr lang="en" sz="1600"/>
              <a:t>Diagnostics - e.g. chips that collect information about engine behaviour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Safety : Anti-lock Braking System and Truck roll-over prevention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Hybrid engines-New technologies, such as a warning system that alerts the driver he/she is veering off the road and at the same time corrects the drivers steering.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Fuel efficiency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Traffic pattern studies</a:t>
            </a:r>
            <a:endParaRPr sz="1600"/>
          </a:p>
        </p:txBody>
      </p:sp>
      <p:pic>
        <p:nvPicPr>
          <p:cNvPr id="175" name="Google Shape;175;gfde884e824_0_96"/>
          <p:cNvPicPr preferRelativeResize="0"/>
          <p:nvPr/>
        </p:nvPicPr>
        <p:blipFill rotWithShape="1">
          <a:blip r:embed="rId3">
            <a:alphaModFix/>
          </a:blip>
          <a:srcRect b="29377" l="13424" r="18011" t="18544"/>
          <a:stretch/>
        </p:blipFill>
        <p:spPr>
          <a:xfrm>
            <a:off x="8051950" y="0"/>
            <a:ext cx="1039500" cy="8520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50e17a54b_0_12"/>
          <p:cNvSpPr txBox="1"/>
          <p:nvPr>
            <p:ph type="title"/>
          </p:nvPr>
        </p:nvSpPr>
        <p:spPr>
          <a:xfrm>
            <a:off x="311700" y="62600"/>
            <a:ext cx="7510800" cy="52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en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Benefits to Education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g1450e17a54b_0_12"/>
          <p:cNvSpPr txBox="1"/>
          <p:nvPr>
            <p:ph idx="12" type="sldNum"/>
          </p:nvPr>
        </p:nvSpPr>
        <p:spPr>
          <a:xfrm>
            <a:off x="8137676" y="4583922"/>
            <a:ext cx="469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g1450e17a54b_0_12"/>
          <p:cNvSpPr/>
          <p:nvPr/>
        </p:nvSpPr>
        <p:spPr>
          <a:xfrm>
            <a:off x="5400675" y="2035975"/>
            <a:ext cx="760800" cy="12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450e17a54b_0_12"/>
          <p:cNvSpPr txBox="1"/>
          <p:nvPr/>
        </p:nvSpPr>
        <p:spPr>
          <a:xfrm>
            <a:off x="622025" y="1033825"/>
            <a:ext cx="77763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Language acquisition - Teach people to speak a foreign language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Spelling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People who are illiterate can learn in the comfort of their own home, without feeling embarrassed.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Distance learning- . Students can learn and be taught from their own home without actually going to a school. (ex. Rural children unable to attend school due to distance or money)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Simulations : Help train people to do a specific job.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❏"/>
            </a:pPr>
            <a:r>
              <a:rPr lang="en" sz="1600"/>
              <a:t>Speech recognition &amp; synthesis (e.g. for learning a foreign language)</a:t>
            </a:r>
            <a:endParaRPr sz="1600"/>
          </a:p>
        </p:txBody>
      </p:sp>
      <p:pic>
        <p:nvPicPr>
          <p:cNvPr id="184" name="Google Shape;184;g1450e17a54b_0_12"/>
          <p:cNvPicPr preferRelativeResize="0"/>
          <p:nvPr/>
        </p:nvPicPr>
        <p:blipFill rotWithShape="1">
          <a:blip r:embed="rId3">
            <a:alphaModFix/>
          </a:blip>
          <a:srcRect b="17121" l="11296" r="9205" t="15178"/>
          <a:stretch/>
        </p:blipFill>
        <p:spPr>
          <a:xfrm>
            <a:off x="8013400" y="0"/>
            <a:ext cx="854100" cy="7824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